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y="9893300" cx="10160000"/>
  <p:notesSz cx="6858000" cy="9144000"/>
  <p:embeddedFontLst>
    <p:embeddedFont>
      <p:font typeface="Arial Narrow"/>
      <p:regular r:id="rId24"/>
      <p:bold r:id="rId25"/>
      <p:italic r:id="rId26"/>
      <p:boldItalic r:id="rId27"/>
    </p:embeddedFont>
    <p:embeddedFont>
      <p:font typeface="Covered By Your Grace"/>
      <p:regular r:id="rId28"/>
    </p:embeddedFont>
    <p:embeddedFont>
      <p:font typeface="Tahoma"/>
      <p:regular r:id="rId29"/>
      <p:bold r:id="rId30"/>
    </p:embeddedFont>
    <p:embeddedFont>
      <p:font typeface="Erica One"/>
      <p:regular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ArialNarrow-regular.fntdata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.xml"/><Relationship Id="rId4" Type="http://schemas.openxmlformats.org/officeDocument/2006/relationships/notesMaster" Target="notesMasters/notesMaster.xml"/><Relationship Id="rId9" Type="http://schemas.openxmlformats.org/officeDocument/2006/relationships/slide" Target="slides/slide4.xml"/><Relationship Id="rId26" Type="http://schemas.openxmlformats.org/officeDocument/2006/relationships/font" Target="fonts/ArialNarrow-italic.fntdata"/><Relationship Id="rId25" Type="http://schemas.openxmlformats.org/officeDocument/2006/relationships/font" Target="fonts/ArialNarrow-bold.fntdata"/><Relationship Id="rId28" Type="http://schemas.openxmlformats.org/officeDocument/2006/relationships/font" Target="fonts/CoveredByYourGrace-regular.fntdata"/><Relationship Id="rId27" Type="http://schemas.openxmlformats.org/officeDocument/2006/relationships/font" Target="fonts/ArialNarrow-boldItalic.fntdata"/><Relationship Id="rId5" Type="http://schemas.openxmlformats.org/officeDocument/2006/relationships/slide" Target="slides/slide.xml"/><Relationship Id="rId6" Type="http://schemas.openxmlformats.org/officeDocument/2006/relationships/slide" Target="slides/slide1.xml"/><Relationship Id="rId29" Type="http://schemas.openxmlformats.org/officeDocument/2006/relationships/font" Target="fonts/Tahoma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EricaOne-regular.fntdata"/><Relationship Id="rId30" Type="http://schemas.openxmlformats.org/officeDocument/2006/relationships/font" Target="fonts/Tahoma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.xml.rels><?xml version="1.0" encoding="UTF-8" standalone="yes"?><Relationships xmlns="http://schemas.openxmlformats.org/package/2006/relationships"><Relationship Id="rId1" Type="http://schemas.openxmlformats.org/officeDocument/2006/relationships/theme" Target="../theme/theme.xml"/></Relationships>
</file>

<file path=ppt/notesMasters/notesMaster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notesSlide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" name="Shape 8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5" name="Shape 10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6" name="Shape 16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3" name="Shape 17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0" name="Shape 18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8" name="Shape 18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5" name="Shape 19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1" name="Shape 201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8" name="Shape 20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5" name="Shape 21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2" name="Shape 22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4" name="Shape 114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0" name="Shape 120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6" name="Shape 126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2" name="Shape 13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8" name="Shape 13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5" name="Shape 14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2" name="Shape 15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9" name="Shape 15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.xml"/></Relationship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.xml"/></Relationships>
</file>

<file path=ppt/slideLayouts/slideLayout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/>
          <p:nvPr>
            <p:ph idx="10" type="dt"/>
          </p:nvPr>
        </p:nvSpPr>
        <p:spPr>
          <a:xfrm>
            <a:off x="698500" y="9169625"/>
            <a:ext cx="2286000" cy="526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1" type="ftr"/>
          </p:nvPr>
        </p:nvSpPr>
        <p:spPr>
          <a:xfrm>
            <a:off x="3365500" y="9169625"/>
            <a:ext cx="3429000" cy="526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7175500" y="9169625"/>
            <a:ext cx="2286000" cy="526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ctrTitle"/>
          </p:nvPr>
        </p:nvSpPr>
        <p:spPr>
          <a:xfrm>
            <a:off x="1270000" y="1619112"/>
            <a:ext cx="7619999" cy="344433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7" name="Shape 17"/>
          <p:cNvSpPr txBox="1"/>
          <p:nvPr>
            <p:ph idx="1" type="subTitle"/>
          </p:nvPr>
        </p:nvSpPr>
        <p:spPr>
          <a:xfrm>
            <a:off x="1270000" y="5196273"/>
            <a:ext cx="7619999" cy="238858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90000"/>
              </a:lnSpc>
              <a:spcBef>
                <a:spcPts val="833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2685" lvl="1" marL="380985" marR="0" rtl="0" algn="ctr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0" i="0" sz="1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2670" lvl="2" marL="761970" marR="0" rtl="0" algn="ctr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2653" lvl="3" marL="1142954" marR="0" rtl="0" algn="ctr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0" i="0" sz="1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2638" lvl="4" marL="1523939" marR="0" rtl="0" algn="ctr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0" i="0" sz="1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624" lvl="5" marL="1904924" marR="0" rtl="0" algn="ctr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0" i="0" sz="1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608" lvl="6" marL="2285909" marR="0" rtl="0" algn="ctr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0" i="0" sz="1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593" lvl="7" marL="2666893" marR="0" rtl="0" algn="ctr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0" i="0" sz="1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577" lvl="8" marL="3047878" marR="0" rtl="0" algn="ctr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0" i="0" sz="1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0" type="dt"/>
          </p:nvPr>
        </p:nvSpPr>
        <p:spPr>
          <a:xfrm>
            <a:off x="698500" y="9169625"/>
            <a:ext cx="2286000" cy="526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1" type="ftr"/>
          </p:nvPr>
        </p:nvSpPr>
        <p:spPr>
          <a:xfrm>
            <a:off x="3365500" y="9169625"/>
            <a:ext cx="3429000" cy="526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7175500" y="9169625"/>
            <a:ext cx="2286000" cy="526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 rot="5400000">
            <a:off x="4174067" y="3623409"/>
            <a:ext cx="8384114" cy="2190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366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6" name="Shape 76"/>
          <p:cNvSpPr txBox="1"/>
          <p:nvPr>
            <p:ph idx="1" type="body"/>
          </p:nvPr>
        </p:nvSpPr>
        <p:spPr>
          <a:xfrm rot="5400000">
            <a:off x="-270932" y="1496158"/>
            <a:ext cx="8384114" cy="6445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42346" lvl="0" marL="190492" marR="0" rtl="0" algn="l">
              <a:lnSpc>
                <a:spcPct val="90000"/>
              </a:lnSpc>
              <a:spcBef>
                <a:spcPts val="833"/>
              </a:spcBef>
              <a:buClr>
                <a:schemeClr val="dk1"/>
              </a:buClr>
              <a:buSzPct val="101434"/>
              <a:buFont typeface="Arial"/>
              <a:buChar char="•"/>
              <a:defRPr b="0" i="0" sz="2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176" lvl="1" marL="571477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97307" lvl="2" marL="952462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98058"/>
              <a:buFont typeface="Arial"/>
              <a:buChar char="•"/>
              <a:defRPr b="0" i="0" sz="1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7897" lvl="3" marL="1333447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7881" lvl="4" marL="1714431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7866" lvl="5" marL="2095416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7850" lvl="6" marL="2476401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7836" lvl="7" marL="2857386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7819" lvl="8" marL="3238370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0" type="dt"/>
          </p:nvPr>
        </p:nvSpPr>
        <p:spPr>
          <a:xfrm>
            <a:off x="698500" y="9169625"/>
            <a:ext cx="2286000" cy="526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1" type="ftr"/>
          </p:nvPr>
        </p:nvSpPr>
        <p:spPr>
          <a:xfrm>
            <a:off x="3365500" y="9169625"/>
            <a:ext cx="3429000" cy="526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2" type="sldNum"/>
          </p:nvPr>
        </p:nvSpPr>
        <p:spPr>
          <a:xfrm>
            <a:off x="7175500" y="9169625"/>
            <a:ext cx="2286000" cy="526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x="698500" y="526729"/>
            <a:ext cx="8763000" cy="191224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366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698500" y="2633633"/>
            <a:ext cx="8763000" cy="627720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42346" lvl="0" marL="190492" marR="0" rtl="0" algn="l">
              <a:lnSpc>
                <a:spcPct val="90000"/>
              </a:lnSpc>
              <a:spcBef>
                <a:spcPts val="833"/>
              </a:spcBef>
              <a:buClr>
                <a:schemeClr val="dk1"/>
              </a:buClr>
              <a:buSzPct val="101434"/>
              <a:buFont typeface="Arial"/>
              <a:buChar char="•"/>
              <a:defRPr b="0" i="0" sz="2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176" lvl="1" marL="571477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97307" lvl="2" marL="952462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98058"/>
              <a:buFont typeface="Arial"/>
              <a:buChar char="•"/>
              <a:defRPr b="0" i="0" sz="1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7897" lvl="3" marL="1333447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7881" lvl="4" marL="1714431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7866" lvl="5" marL="2095416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7850" lvl="6" marL="2476401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7836" lvl="7" marL="2857386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7819" lvl="8" marL="3238370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Shape 24"/>
          <p:cNvSpPr txBox="1"/>
          <p:nvPr>
            <p:ph idx="10" type="dt"/>
          </p:nvPr>
        </p:nvSpPr>
        <p:spPr>
          <a:xfrm>
            <a:off x="698500" y="9169625"/>
            <a:ext cx="2286000" cy="526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Shape 25"/>
          <p:cNvSpPr txBox="1"/>
          <p:nvPr>
            <p:ph idx="11" type="ftr"/>
          </p:nvPr>
        </p:nvSpPr>
        <p:spPr>
          <a:xfrm>
            <a:off x="3365500" y="9169625"/>
            <a:ext cx="3429000" cy="526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7175500" y="9169625"/>
            <a:ext cx="2286000" cy="526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type="title"/>
          </p:nvPr>
        </p:nvSpPr>
        <p:spPr>
          <a:xfrm>
            <a:off x="693208" y="2466458"/>
            <a:ext cx="8763000" cy="4115336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29" name="Shape 29"/>
          <p:cNvSpPr txBox="1"/>
          <p:nvPr>
            <p:ph idx="1" type="body"/>
          </p:nvPr>
        </p:nvSpPr>
        <p:spPr>
          <a:xfrm>
            <a:off x="693208" y="6620727"/>
            <a:ext cx="8763000" cy="216415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833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2685" lvl="1" marL="380985" marR="0" rtl="0" algn="l">
              <a:lnSpc>
                <a:spcPct val="90000"/>
              </a:lnSpc>
              <a:spcBef>
                <a:spcPts val="417"/>
              </a:spcBef>
              <a:buClr>
                <a:srgbClr val="888888"/>
              </a:buClr>
              <a:buFont typeface="Arial"/>
              <a:buNone/>
              <a:defRPr b="0" i="0" sz="1667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2670" lvl="2" marL="761970" marR="0" rtl="0" algn="l">
              <a:lnSpc>
                <a:spcPct val="90000"/>
              </a:lnSpc>
              <a:spcBef>
                <a:spcPts val="417"/>
              </a:spcBef>
              <a:buClr>
                <a:srgbClr val="888888"/>
              </a:buClr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2653" lvl="3" marL="1142954" marR="0" rtl="0" algn="l">
              <a:lnSpc>
                <a:spcPct val="90000"/>
              </a:lnSpc>
              <a:spcBef>
                <a:spcPts val="417"/>
              </a:spcBef>
              <a:buClr>
                <a:srgbClr val="888888"/>
              </a:buClr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2638" lvl="4" marL="1523939" marR="0" rtl="0" algn="l">
              <a:lnSpc>
                <a:spcPct val="90000"/>
              </a:lnSpc>
              <a:spcBef>
                <a:spcPts val="417"/>
              </a:spcBef>
              <a:buClr>
                <a:srgbClr val="888888"/>
              </a:buClr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624" lvl="5" marL="1904924" marR="0" rtl="0" algn="l">
              <a:lnSpc>
                <a:spcPct val="90000"/>
              </a:lnSpc>
              <a:spcBef>
                <a:spcPts val="417"/>
              </a:spcBef>
              <a:buClr>
                <a:srgbClr val="888888"/>
              </a:buClr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608" lvl="6" marL="2285909" marR="0" rtl="0" algn="l">
              <a:lnSpc>
                <a:spcPct val="90000"/>
              </a:lnSpc>
              <a:spcBef>
                <a:spcPts val="417"/>
              </a:spcBef>
              <a:buClr>
                <a:srgbClr val="888888"/>
              </a:buClr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593" lvl="7" marL="2666893" marR="0" rtl="0" algn="l">
              <a:lnSpc>
                <a:spcPct val="90000"/>
              </a:lnSpc>
              <a:spcBef>
                <a:spcPts val="417"/>
              </a:spcBef>
              <a:buClr>
                <a:srgbClr val="888888"/>
              </a:buClr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577" lvl="8" marL="3047878" marR="0" rtl="0" algn="l">
              <a:lnSpc>
                <a:spcPct val="90000"/>
              </a:lnSpc>
              <a:spcBef>
                <a:spcPts val="417"/>
              </a:spcBef>
              <a:buClr>
                <a:srgbClr val="888888"/>
              </a:buClr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Shape 30"/>
          <p:cNvSpPr txBox="1"/>
          <p:nvPr>
            <p:ph idx="10" type="dt"/>
          </p:nvPr>
        </p:nvSpPr>
        <p:spPr>
          <a:xfrm>
            <a:off x="698500" y="9169625"/>
            <a:ext cx="2286000" cy="526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1" type="ftr"/>
          </p:nvPr>
        </p:nvSpPr>
        <p:spPr>
          <a:xfrm>
            <a:off x="3365500" y="9169625"/>
            <a:ext cx="3429000" cy="526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Shape 32"/>
          <p:cNvSpPr txBox="1"/>
          <p:nvPr>
            <p:ph idx="12" type="sldNum"/>
          </p:nvPr>
        </p:nvSpPr>
        <p:spPr>
          <a:xfrm>
            <a:off x="7175500" y="9169625"/>
            <a:ext cx="2286000" cy="526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title"/>
          </p:nvPr>
        </p:nvSpPr>
        <p:spPr>
          <a:xfrm>
            <a:off x="698500" y="526729"/>
            <a:ext cx="8763000" cy="191224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366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35" name="Shape 35"/>
          <p:cNvSpPr txBox="1"/>
          <p:nvPr>
            <p:ph idx="1" type="body"/>
          </p:nvPr>
        </p:nvSpPr>
        <p:spPr>
          <a:xfrm>
            <a:off x="698500" y="2633633"/>
            <a:ext cx="4317999" cy="627720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42346" lvl="0" marL="190492" marR="0" rtl="0" algn="l">
              <a:lnSpc>
                <a:spcPct val="90000"/>
              </a:lnSpc>
              <a:spcBef>
                <a:spcPts val="833"/>
              </a:spcBef>
              <a:buClr>
                <a:schemeClr val="dk1"/>
              </a:buClr>
              <a:buSzPct val="101434"/>
              <a:buFont typeface="Arial"/>
              <a:buChar char="•"/>
              <a:defRPr b="0" i="0" sz="2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176" lvl="1" marL="571477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97307" lvl="2" marL="952462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98058"/>
              <a:buFont typeface="Arial"/>
              <a:buChar char="•"/>
              <a:defRPr b="0" i="0" sz="1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7897" lvl="3" marL="1333447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7881" lvl="4" marL="1714431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7866" lvl="5" marL="2095416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7850" lvl="6" marL="2476401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7836" lvl="7" marL="2857386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7819" lvl="8" marL="3238370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2" type="body"/>
          </p:nvPr>
        </p:nvSpPr>
        <p:spPr>
          <a:xfrm>
            <a:off x="5143500" y="2633633"/>
            <a:ext cx="4317999" cy="627720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42346" lvl="0" marL="190492" marR="0" rtl="0" algn="l">
              <a:lnSpc>
                <a:spcPct val="90000"/>
              </a:lnSpc>
              <a:spcBef>
                <a:spcPts val="833"/>
              </a:spcBef>
              <a:buClr>
                <a:schemeClr val="dk1"/>
              </a:buClr>
              <a:buSzPct val="101434"/>
              <a:buFont typeface="Arial"/>
              <a:buChar char="•"/>
              <a:defRPr b="0" i="0" sz="2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176" lvl="1" marL="571477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97307" lvl="2" marL="952462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98058"/>
              <a:buFont typeface="Arial"/>
              <a:buChar char="•"/>
              <a:defRPr b="0" i="0" sz="1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7897" lvl="3" marL="1333447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7881" lvl="4" marL="1714431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7866" lvl="5" marL="2095416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7850" lvl="6" marL="2476401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7836" lvl="7" marL="2857386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7819" lvl="8" marL="3238370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0" type="dt"/>
          </p:nvPr>
        </p:nvSpPr>
        <p:spPr>
          <a:xfrm>
            <a:off x="698500" y="9169625"/>
            <a:ext cx="2286000" cy="526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11" type="ftr"/>
          </p:nvPr>
        </p:nvSpPr>
        <p:spPr>
          <a:xfrm>
            <a:off x="3365500" y="9169625"/>
            <a:ext cx="3429000" cy="526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12" type="sldNum"/>
          </p:nvPr>
        </p:nvSpPr>
        <p:spPr>
          <a:xfrm>
            <a:off x="7175500" y="9169625"/>
            <a:ext cx="2286000" cy="526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type="title"/>
          </p:nvPr>
        </p:nvSpPr>
        <p:spPr>
          <a:xfrm>
            <a:off x="699822" y="526729"/>
            <a:ext cx="8763000" cy="191224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366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42" name="Shape 42"/>
          <p:cNvSpPr txBox="1"/>
          <p:nvPr>
            <p:ph idx="1" type="body"/>
          </p:nvPr>
        </p:nvSpPr>
        <p:spPr>
          <a:xfrm>
            <a:off x="699824" y="2425233"/>
            <a:ext cx="4298155" cy="118856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833"/>
              </a:spcBef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2685" lvl="1" marL="380985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1" i="0" sz="1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2670" lvl="2" marL="761970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2653" lvl="3" marL="1142954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1" i="0" sz="1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2638" lvl="4" marL="1523939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1" i="0" sz="1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624" lvl="5" marL="1904924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1" i="0" sz="1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608" lvl="6" marL="2285909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1" i="0" sz="1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593" lvl="7" marL="2666893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1" i="0" sz="1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577" lvl="8" marL="3047878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1" i="0" sz="1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2" type="body"/>
          </p:nvPr>
        </p:nvSpPr>
        <p:spPr>
          <a:xfrm>
            <a:off x="699824" y="3613803"/>
            <a:ext cx="4298155" cy="531535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42346" lvl="0" marL="190492" marR="0" rtl="0" algn="l">
              <a:lnSpc>
                <a:spcPct val="90000"/>
              </a:lnSpc>
              <a:spcBef>
                <a:spcPts val="833"/>
              </a:spcBef>
              <a:buClr>
                <a:schemeClr val="dk1"/>
              </a:buClr>
              <a:buSzPct val="101434"/>
              <a:buFont typeface="Arial"/>
              <a:buChar char="•"/>
              <a:defRPr b="0" i="0" sz="2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176" lvl="1" marL="571477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97307" lvl="2" marL="952462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98058"/>
              <a:buFont typeface="Arial"/>
              <a:buChar char="•"/>
              <a:defRPr b="0" i="0" sz="1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7897" lvl="3" marL="1333447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7881" lvl="4" marL="1714431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7866" lvl="5" marL="2095416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7850" lvl="6" marL="2476401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7836" lvl="7" marL="2857386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7819" lvl="8" marL="3238370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3" type="body"/>
          </p:nvPr>
        </p:nvSpPr>
        <p:spPr>
          <a:xfrm>
            <a:off x="5143501" y="2425233"/>
            <a:ext cx="4319322" cy="118856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833"/>
              </a:spcBef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2685" lvl="1" marL="380985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1" i="0" sz="1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2670" lvl="2" marL="761970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2653" lvl="3" marL="1142954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1" i="0" sz="1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2638" lvl="4" marL="1523939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1" i="0" sz="1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624" lvl="5" marL="1904924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1" i="0" sz="1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608" lvl="6" marL="2285909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1" i="0" sz="1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593" lvl="7" marL="2666893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1" i="0" sz="1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577" lvl="8" marL="3047878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1" i="0" sz="1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4" type="body"/>
          </p:nvPr>
        </p:nvSpPr>
        <p:spPr>
          <a:xfrm>
            <a:off x="5143501" y="3613803"/>
            <a:ext cx="4319322" cy="531535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42346" lvl="0" marL="190492" marR="0" rtl="0" algn="l">
              <a:lnSpc>
                <a:spcPct val="90000"/>
              </a:lnSpc>
              <a:spcBef>
                <a:spcPts val="833"/>
              </a:spcBef>
              <a:buClr>
                <a:schemeClr val="dk1"/>
              </a:buClr>
              <a:buSzPct val="101434"/>
              <a:buFont typeface="Arial"/>
              <a:buChar char="•"/>
              <a:defRPr b="0" i="0" sz="2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176" lvl="1" marL="571477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97307" lvl="2" marL="952462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98058"/>
              <a:buFont typeface="Arial"/>
              <a:buChar char="•"/>
              <a:defRPr b="0" i="0" sz="1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7897" lvl="3" marL="1333447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7881" lvl="4" marL="1714431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7866" lvl="5" marL="2095416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7850" lvl="6" marL="2476401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7836" lvl="7" marL="2857386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7819" lvl="8" marL="3238370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10" type="dt"/>
          </p:nvPr>
        </p:nvSpPr>
        <p:spPr>
          <a:xfrm>
            <a:off x="698500" y="9169625"/>
            <a:ext cx="2286000" cy="526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11" type="ftr"/>
          </p:nvPr>
        </p:nvSpPr>
        <p:spPr>
          <a:xfrm>
            <a:off x="3365500" y="9169625"/>
            <a:ext cx="3429000" cy="526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2" type="sldNum"/>
          </p:nvPr>
        </p:nvSpPr>
        <p:spPr>
          <a:xfrm>
            <a:off x="7175500" y="9169625"/>
            <a:ext cx="2286000" cy="526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type="title"/>
          </p:nvPr>
        </p:nvSpPr>
        <p:spPr>
          <a:xfrm>
            <a:off x="698500" y="526729"/>
            <a:ext cx="8763000" cy="191224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366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51" name="Shape 51"/>
          <p:cNvSpPr txBox="1"/>
          <p:nvPr>
            <p:ph idx="10" type="dt"/>
          </p:nvPr>
        </p:nvSpPr>
        <p:spPr>
          <a:xfrm>
            <a:off x="698500" y="9169625"/>
            <a:ext cx="2286000" cy="526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1" type="ftr"/>
          </p:nvPr>
        </p:nvSpPr>
        <p:spPr>
          <a:xfrm>
            <a:off x="3365500" y="9169625"/>
            <a:ext cx="3429000" cy="526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2" type="sldNum"/>
          </p:nvPr>
        </p:nvSpPr>
        <p:spPr>
          <a:xfrm>
            <a:off x="7175500" y="9169625"/>
            <a:ext cx="2286000" cy="526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type="title"/>
          </p:nvPr>
        </p:nvSpPr>
        <p:spPr>
          <a:xfrm>
            <a:off x="699824" y="659552"/>
            <a:ext cx="3276864" cy="2308436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56" name="Shape 56"/>
          <p:cNvSpPr txBox="1"/>
          <p:nvPr>
            <p:ph idx="1" type="body"/>
          </p:nvPr>
        </p:nvSpPr>
        <p:spPr>
          <a:xfrm>
            <a:off x="4319323" y="1424454"/>
            <a:ext cx="5143499" cy="703065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1137" lvl="0" marL="190492" marR="0" rtl="0" algn="l">
              <a:lnSpc>
                <a:spcPct val="90000"/>
              </a:lnSpc>
              <a:spcBef>
                <a:spcPts val="833"/>
              </a:spcBef>
              <a:buClr>
                <a:schemeClr val="dk1"/>
              </a:buClr>
              <a:buSzPct val="9877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5031" lvl="1" marL="571477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1434"/>
              <a:buFont typeface="Arial"/>
              <a:buChar char="•"/>
              <a:defRPr b="0" i="0" sz="2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162" lvl="2" marL="952462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97292" lvl="3" marL="1333447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98058"/>
              <a:buFont typeface="Arial"/>
              <a:buChar char="•"/>
              <a:defRPr b="0" i="0" sz="1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97276" lvl="4" marL="1714431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98058"/>
              <a:buFont typeface="Arial"/>
              <a:buChar char="•"/>
              <a:defRPr b="0" i="0" sz="1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97261" lvl="5" marL="2095416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98058"/>
              <a:buFont typeface="Arial"/>
              <a:buChar char="•"/>
              <a:defRPr b="0" i="0" sz="1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97246" lvl="6" marL="2476401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98058"/>
              <a:buFont typeface="Arial"/>
              <a:buChar char="•"/>
              <a:defRPr b="0" i="0" sz="1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97231" lvl="7" marL="2857386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98058"/>
              <a:buFont typeface="Arial"/>
              <a:buChar char="•"/>
              <a:defRPr b="0" i="0" sz="1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97215" lvl="8" marL="3238370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98058"/>
              <a:buFont typeface="Arial"/>
              <a:buChar char="•"/>
              <a:defRPr b="0" i="0" sz="1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2" type="body"/>
          </p:nvPr>
        </p:nvSpPr>
        <p:spPr>
          <a:xfrm>
            <a:off x="699824" y="2967990"/>
            <a:ext cx="3276864" cy="54985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833"/>
              </a:spcBef>
              <a:buClr>
                <a:schemeClr val="dk1"/>
              </a:buClr>
              <a:buFont typeface="Arial"/>
              <a:buNone/>
              <a:defRPr b="0" i="0" sz="1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2685" lvl="1" marL="380985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0" i="0" sz="11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2670" lvl="2" marL="761970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2653" lvl="3" marL="1142954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0" i="0" sz="8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2638" lvl="4" marL="1523939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0" i="0" sz="8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624" lvl="5" marL="1904924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0" i="0" sz="8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608" lvl="6" marL="2285909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0" i="0" sz="8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593" lvl="7" marL="2666893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0" i="0" sz="8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577" lvl="8" marL="3047878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0" i="0" sz="8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0" type="dt"/>
          </p:nvPr>
        </p:nvSpPr>
        <p:spPr>
          <a:xfrm>
            <a:off x="698500" y="9169625"/>
            <a:ext cx="2286000" cy="526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1" type="ftr"/>
          </p:nvPr>
        </p:nvSpPr>
        <p:spPr>
          <a:xfrm>
            <a:off x="3365500" y="9169625"/>
            <a:ext cx="3429000" cy="526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2" type="sldNum"/>
          </p:nvPr>
        </p:nvSpPr>
        <p:spPr>
          <a:xfrm>
            <a:off x="7175500" y="9169625"/>
            <a:ext cx="2286000" cy="526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type="title"/>
          </p:nvPr>
        </p:nvSpPr>
        <p:spPr>
          <a:xfrm>
            <a:off x="699824" y="659552"/>
            <a:ext cx="3276864" cy="2308436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63" name="Shape 63"/>
          <p:cNvSpPr/>
          <p:nvPr>
            <p:ph idx="2" type="pic"/>
          </p:nvPr>
        </p:nvSpPr>
        <p:spPr>
          <a:xfrm>
            <a:off x="4319323" y="1424454"/>
            <a:ext cx="5143499" cy="703065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833"/>
              </a:spcBef>
              <a:buClr>
                <a:schemeClr val="dk1"/>
              </a:buClr>
              <a:buFont typeface="Arial"/>
              <a:buNone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2685" lvl="1" marL="380985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0" i="0" sz="2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2670" lvl="2" marL="761970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2653" lvl="3" marL="1142954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0" i="0" sz="1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2638" lvl="4" marL="1523939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0" i="0" sz="1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624" lvl="5" marL="1904924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0" i="0" sz="1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608" lvl="6" marL="2285909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0" i="0" sz="1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593" lvl="7" marL="2666893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0" i="0" sz="1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577" lvl="8" marL="3047878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0" i="0" sz="1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699824" y="2967990"/>
            <a:ext cx="3276864" cy="54985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833"/>
              </a:spcBef>
              <a:buClr>
                <a:schemeClr val="dk1"/>
              </a:buClr>
              <a:buFont typeface="Arial"/>
              <a:buNone/>
              <a:defRPr b="0" i="0" sz="1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2685" lvl="1" marL="380985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0" i="0" sz="11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2670" lvl="2" marL="761970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2653" lvl="3" marL="1142954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0" i="0" sz="8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2638" lvl="4" marL="1523939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0" i="0" sz="8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624" lvl="5" marL="1904924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0" i="0" sz="8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608" lvl="6" marL="2285909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0" i="0" sz="8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593" lvl="7" marL="2666893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0" i="0" sz="8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577" lvl="8" marL="3047878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Font typeface="Arial"/>
              <a:buNone/>
              <a:defRPr b="0" i="0" sz="8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0" type="dt"/>
          </p:nvPr>
        </p:nvSpPr>
        <p:spPr>
          <a:xfrm>
            <a:off x="698500" y="9169625"/>
            <a:ext cx="2286000" cy="526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1" type="ftr"/>
          </p:nvPr>
        </p:nvSpPr>
        <p:spPr>
          <a:xfrm>
            <a:off x="3365500" y="9169625"/>
            <a:ext cx="3429000" cy="526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2" type="sldNum"/>
          </p:nvPr>
        </p:nvSpPr>
        <p:spPr>
          <a:xfrm>
            <a:off x="7175500" y="9169625"/>
            <a:ext cx="2286000" cy="526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type="title"/>
          </p:nvPr>
        </p:nvSpPr>
        <p:spPr>
          <a:xfrm>
            <a:off x="698500" y="526729"/>
            <a:ext cx="8763000" cy="191224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366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0" name="Shape 70"/>
          <p:cNvSpPr txBox="1"/>
          <p:nvPr>
            <p:ph idx="1" type="body"/>
          </p:nvPr>
        </p:nvSpPr>
        <p:spPr>
          <a:xfrm rot="5400000">
            <a:off x="1941395" y="1390737"/>
            <a:ext cx="6277208" cy="87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42346" lvl="0" marL="190492" marR="0" rtl="0" algn="l">
              <a:lnSpc>
                <a:spcPct val="90000"/>
              </a:lnSpc>
              <a:spcBef>
                <a:spcPts val="833"/>
              </a:spcBef>
              <a:buClr>
                <a:schemeClr val="dk1"/>
              </a:buClr>
              <a:buSzPct val="101434"/>
              <a:buFont typeface="Arial"/>
              <a:buChar char="•"/>
              <a:defRPr b="0" i="0" sz="2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176" lvl="1" marL="571477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97307" lvl="2" marL="952462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98058"/>
              <a:buFont typeface="Arial"/>
              <a:buChar char="•"/>
              <a:defRPr b="0" i="0" sz="1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7897" lvl="3" marL="1333447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7881" lvl="4" marL="1714431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7866" lvl="5" marL="2095416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7850" lvl="6" marL="2476401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7836" lvl="7" marL="2857386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7819" lvl="8" marL="3238370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0" type="dt"/>
          </p:nvPr>
        </p:nvSpPr>
        <p:spPr>
          <a:xfrm>
            <a:off x="698500" y="9169625"/>
            <a:ext cx="2286000" cy="526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11" type="ftr"/>
          </p:nvPr>
        </p:nvSpPr>
        <p:spPr>
          <a:xfrm>
            <a:off x="3365500" y="9169625"/>
            <a:ext cx="3429000" cy="526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12" type="sldNum"/>
          </p:nvPr>
        </p:nvSpPr>
        <p:spPr>
          <a:xfrm>
            <a:off x="7175500" y="9169625"/>
            <a:ext cx="2286000" cy="526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698500" y="526729"/>
            <a:ext cx="8763000" cy="191224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366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698500" y="2633633"/>
            <a:ext cx="8763000" cy="627720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42346" lvl="0" marL="190492" marR="0" rtl="0" algn="l">
              <a:lnSpc>
                <a:spcPct val="90000"/>
              </a:lnSpc>
              <a:spcBef>
                <a:spcPts val="833"/>
              </a:spcBef>
              <a:buClr>
                <a:schemeClr val="dk1"/>
              </a:buClr>
              <a:buSzPct val="101434"/>
              <a:buFont typeface="Arial"/>
              <a:buChar char="•"/>
              <a:defRPr b="0" i="0" sz="2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176" lvl="1" marL="571477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97307" lvl="2" marL="952462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98058"/>
              <a:buFont typeface="Arial"/>
              <a:buChar char="•"/>
              <a:defRPr b="0" i="0" sz="1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7897" lvl="3" marL="1333447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7881" lvl="4" marL="1714431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7866" lvl="5" marL="2095416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7850" lvl="6" marL="2476401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7836" lvl="7" marL="2857386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7819" lvl="8" marL="3238370" marR="0" rtl="0" algn="l">
              <a:lnSpc>
                <a:spcPct val="90000"/>
              </a:lnSpc>
              <a:spcBef>
                <a:spcPts val="417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0" type="dt"/>
          </p:nvPr>
        </p:nvSpPr>
        <p:spPr>
          <a:xfrm>
            <a:off x="698500" y="9169625"/>
            <a:ext cx="2286000" cy="526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Shape 9"/>
          <p:cNvSpPr txBox="1"/>
          <p:nvPr>
            <p:ph idx="11" type="ftr"/>
          </p:nvPr>
        </p:nvSpPr>
        <p:spPr>
          <a:xfrm>
            <a:off x="3365500" y="9169625"/>
            <a:ext cx="3429000" cy="526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Shape 10"/>
          <p:cNvSpPr txBox="1"/>
          <p:nvPr>
            <p:ph idx="12" type="sldNum"/>
          </p:nvPr>
        </p:nvSpPr>
        <p:spPr>
          <a:xfrm>
            <a:off x="7175500" y="9169625"/>
            <a:ext cx="2286000" cy="526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.xml"/><Relationship Id="rId3" Type="http://schemas.openxmlformats.org/officeDocument/2006/relationships/image" Target="../media/image01.png"/><Relationship Id="rId4" Type="http://schemas.openxmlformats.org/officeDocument/2006/relationships/image" Target="../media/image03.png"/><Relationship Id="rId5" Type="http://schemas.openxmlformats.org/officeDocument/2006/relationships/image" Target="../media/image02.png"/></Relationships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0.png"/><Relationship Id="rId4" Type="http://schemas.openxmlformats.org/officeDocument/2006/relationships/image" Target="../media/image0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7.png"/><Relationship Id="rId4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7.png"/><Relationship Id="rId4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07.png"/><Relationship Id="rId4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0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07.png"/><Relationship Id="rId4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07.png"/><Relationship Id="rId4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07.png"/><Relationship Id="rId4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07.png"/><Relationship Id="rId4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0.png"/><Relationship Id="rId4" Type="http://schemas.openxmlformats.org/officeDocument/2006/relationships/image" Target="../media/image0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0.png"/><Relationship Id="rId4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0.png"/><Relationship Id="rId4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0.png"/><Relationship Id="rId4" Type="http://schemas.openxmlformats.org/officeDocument/2006/relationships/image" Target="../media/image0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7.png"/><Relationship Id="rId4" Type="http://schemas.openxmlformats.org/officeDocument/2006/relationships/image" Target="../media/image0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1.png"/><Relationship Id="rId4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7.png"/><Relationship Id="rId4" Type="http://schemas.openxmlformats.org/officeDocument/2006/relationships/image" Target="../media/image0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7.png"/><Relationship Id="rId4" Type="http://schemas.openxmlformats.org/officeDocument/2006/relationships/image" Target="../media/image09.png"/></Relationships>
</file>

<file path=ppt/slides/slide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3">
            <a:alphaModFix/>
          </a:blip>
          <a:stretch>
            <a:fillRect b="0" l="0" r="0" t="0"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/>
        </p:nvSpPr>
        <p:spPr>
          <a:xfrm>
            <a:off x="1841500" y="203200"/>
            <a:ext cx="6603999" cy="507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i="0" lang="en-US" sz="2700" u="none" cap="none" strike="noStrike">
                <a:solidFill>
                  <a:srgbClr val="000000"/>
                </a:solidFill>
                <a:latin typeface="Erica One"/>
                <a:ea typeface="Erica One"/>
                <a:cs typeface="Erica One"/>
                <a:sym typeface="Erica One"/>
              </a:rPr>
              <a:t>Effects of World War I</a:t>
            </a:r>
          </a:p>
        </p:txBody>
      </p:sp>
      <p:grpSp>
        <p:nvGrpSpPr>
          <p:cNvPr id="85" name="Shape 85"/>
          <p:cNvGrpSpPr/>
          <p:nvPr/>
        </p:nvGrpSpPr>
        <p:grpSpPr>
          <a:xfrm>
            <a:off x="462660" y="6309105"/>
            <a:ext cx="1329055" cy="591438"/>
            <a:chOff x="462660" y="6309105"/>
            <a:chExt cx="1329055" cy="591438"/>
          </a:xfrm>
        </p:grpSpPr>
        <p:pic>
          <p:nvPicPr>
            <p:cNvPr id="86" name="Shape 8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62660" y="6309105"/>
              <a:ext cx="1329055" cy="591438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</p:spPr>
        </p:pic>
        <p:sp>
          <p:nvSpPr>
            <p:cNvPr id="87" name="Shape 87"/>
            <p:cNvSpPr txBox="1"/>
            <p:nvPr/>
          </p:nvSpPr>
          <p:spPr>
            <a:xfrm>
              <a:off x="631443" y="6477000"/>
              <a:ext cx="1131823" cy="246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b="1" i="0" lang="en-US" sz="1000" u="none" cap="none" strike="noStrike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Lesson Set</a:t>
              </a:r>
            </a:p>
          </p:txBody>
        </p:sp>
      </p:grpSp>
      <p:pic>
        <p:nvPicPr>
          <p:cNvPr id="88" name="Shape 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91716" y="6309105"/>
            <a:ext cx="1329055" cy="59143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</p:pic>
      <p:sp>
        <p:nvSpPr>
          <p:cNvPr id="89" name="Shape 89"/>
          <p:cNvSpPr txBox="1"/>
          <p:nvPr/>
        </p:nvSpPr>
        <p:spPr>
          <a:xfrm>
            <a:off x="1752600" y="6375400"/>
            <a:ext cx="1397000" cy="4001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Skill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Development</a:t>
            </a:r>
          </a:p>
        </p:txBody>
      </p:sp>
      <p:pic>
        <p:nvPicPr>
          <p:cNvPr id="90" name="Shape 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28009" y="6309105"/>
            <a:ext cx="1329055" cy="59143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</p:pic>
      <p:sp>
        <p:nvSpPr>
          <p:cNvPr id="91" name="Shape 91"/>
          <p:cNvSpPr txBox="1"/>
          <p:nvPr/>
        </p:nvSpPr>
        <p:spPr>
          <a:xfrm>
            <a:off x="2959100" y="6375400"/>
            <a:ext cx="1625599" cy="4001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Guided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Practice</a:t>
            </a:r>
          </a:p>
        </p:txBody>
      </p:sp>
      <p:pic>
        <p:nvPicPr>
          <p:cNvPr id="92" name="Shape 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7064" y="6309105"/>
            <a:ext cx="1329055" cy="59143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</p:pic>
      <p:sp>
        <p:nvSpPr>
          <p:cNvPr id="93" name="Shape 93"/>
          <p:cNvSpPr txBox="1"/>
          <p:nvPr/>
        </p:nvSpPr>
        <p:spPr>
          <a:xfrm>
            <a:off x="4305300" y="6477000"/>
            <a:ext cx="1625599" cy="246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Closure</a:t>
            </a:r>
          </a:p>
        </p:txBody>
      </p:sp>
      <p:pic>
        <p:nvPicPr>
          <p:cNvPr id="94" name="Shape 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86119" y="6309105"/>
            <a:ext cx="1329055" cy="59143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</p:pic>
      <p:sp>
        <p:nvSpPr>
          <p:cNvPr id="95" name="Shape 95"/>
          <p:cNvSpPr txBox="1"/>
          <p:nvPr/>
        </p:nvSpPr>
        <p:spPr>
          <a:xfrm>
            <a:off x="5295900" y="6375400"/>
            <a:ext cx="2311400" cy="4001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Independent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Practice</a:t>
            </a:r>
          </a:p>
        </p:txBody>
      </p:sp>
      <p:pic>
        <p:nvPicPr>
          <p:cNvPr id="96" name="Shape 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15175" y="6309105"/>
            <a:ext cx="1329055" cy="59143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</p:pic>
      <p:sp>
        <p:nvSpPr>
          <p:cNvPr id="97" name="Shape 97"/>
          <p:cNvSpPr txBox="1"/>
          <p:nvPr/>
        </p:nvSpPr>
        <p:spPr>
          <a:xfrm>
            <a:off x="6972300" y="6477000"/>
            <a:ext cx="1625599" cy="246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Assessment</a:t>
            </a:r>
          </a:p>
        </p:txBody>
      </p:sp>
      <p:grpSp>
        <p:nvGrpSpPr>
          <p:cNvPr id="98" name="Shape 98"/>
          <p:cNvGrpSpPr/>
          <p:nvPr/>
        </p:nvGrpSpPr>
        <p:grpSpPr>
          <a:xfrm>
            <a:off x="8444229" y="6309105"/>
            <a:ext cx="1438530" cy="591438"/>
            <a:chOff x="8444229" y="6309105"/>
            <a:chExt cx="1438530" cy="591438"/>
          </a:xfrm>
        </p:grpSpPr>
        <p:pic>
          <p:nvPicPr>
            <p:cNvPr id="99" name="Shape 9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444229" y="6309105"/>
              <a:ext cx="1329055" cy="591438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</p:spPr>
        </p:pic>
        <p:sp>
          <p:nvSpPr>
            <p:cNvPr id="100" name="Shape 100"/>
            <p:cNvSpPr txBox="1"/>
            <p:nvPr/>
          </p:nvSpPr>
          <p:spPr>
            <a:xfrm>
              <a:off x="8491346" y="6477000"/>
              <a:ext cx="1391413" cy="2308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b="1" lang="en-US" sz="9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Teacher Notes</a:t>
              </a:r>
            </a:p>
          </p:txBody>
        </p:sp>
      </p:grpSp>
      <p:sp>
        <p:nvSpPr>
          <p:cNvPr id="101" name="Shape 101"/>
          <p:cNvSpPr txBox="1"/>
          <p:nvPr/>
        </p:nvSpPr>
        <p:spPr>
          <a:xfrm>
            <a:off x="762000" y="1028700"/>
            <a:ext cx="8508999" cy="830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6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Standard 7-4.2:</a:t>
            </a:r>
            <a:r>
              <a:rPr lang="en-US" sz="16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Explain the outcomes of World War I, including the creation of President Woodrow Wilson's Fourteen Points, the Treaty of Versailles, the shifts </a:t>
            </a:r>
            <a:br>
              <a:rPr lang="en-US" sz="16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16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 national borders, and the League of Nations.</a:t>
            </a:r>
          </a:p>
        </p:txBody>
      </p:sp>
      <p:pic>
        <p:nvPicPr>
          <p:cNvPr id="102" name="Shape 10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00300" y="2127250"/>
            <a:ext cx="5467730" cy="4002659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3">
            <a:alphaModFix/>
          </a:blip>
          <a:stretch>
            <a:fillRect b="0" l="0" r="0" t="0"/>
          </a:stretch>
        </a:blip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/>
        </p:nvSpPr>
        <p:spPr>
          <a:xfrm>
            <a:off x="2603500" y="177800"/>
            <a:ext cx="4953000" cy="507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7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Lesson Set</a:t>
            </a:r>
          </a:p>
        </p:txBody>
      </p:sp>
      <p:grpSp>
        <p:nvGrpSpPr>
          <p:cNvPr id="108" name="Shape 108"/>
          <p:cNvGrpSpPr/>
          <p:nvPr/>
        </p:nvGrpSpPr>
        <p:grpSpPr>
          <a:xfrm>
            <a:off x="4515103" y="6677532"/>
            <a:ext cx="1129538" cy="660018"/>
            <a:chOff x="4515103" y="6677532"/>
            <a:chExt cx="1129538" cy="660018"/>
          </a:xfrm>
        </p:grpSpPr>
        <p:pic>
          <p:nvPicPr>
            <p:cNvPr id="109" name="Shape 10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515103" y="6677532"/>
              <a:ext cx="1129538" cy="660018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</p:spPr>
        </p:pic>
        <p:sp>
          <p:nvSpPr>
            <p:cNvPr id="110" name="Shape 110"/>
            <p:cNvSpPr txBox="1"/>
            <p:nvPr/>
          </p:nvSpPr>
          <p:spPr>
            <a:xfrm>
              <a:off x="4546600" y="6819900"/>
              <a:ext cx="1092199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1" lang="en-US" sz="14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Home</a:t>
              </a:r>
            </a:p>
          </p:txBody>
        </p:sp>
      </p:grpSp>
      <p:sp>
        <p:nvSpPr>
          <p:cNvPr id="111" name="Shape 111"/>
          <p:cNvSpPr txBox="1"/>
          <p:nvPr/>
        </p:nvSpPr>
        <p:spPr>
          <a:xfrm>
            <a:off x="510312" y="1097100"/>
            <a:ext cx="8642100" cy="3436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i="1" lang="en-US" sz="3600">
                <a:solidFill>
                  <a:srgbClr val="000000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rPr>
              <a:t>Think about a time when fighting or drama has erupted in your group of friends (whether it included you or not)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36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rgbClr val="000000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rPr>
              <a:t>How was the drama resolved?  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36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rgbClr val="000000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rPr>
              <a:t>Could you all stay friends or did someone get ousted?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36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rgbClr val="000000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rPr>
              <a:t>Was it hard to find a solution to the problem?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3">
            <a:alphaModFix/>
          </a:blip>
          <a:stretch>
            <a:fillRect b="0" l="0" r="0" t="0"/>
          </a:stretch>
        </a:blip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/>
          <p:nvPr/>
        </p:nvSpPr>
        <p:spPr>
          <a:xfrm>
            <a:off x="1625600" y="228600"/>
            <a:ext cx="68325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00000"/>
                </a:solidFill>
                <a:latin typeface="Erica One"/>
                <a:ea typeface="Erica One"/>
                <a:cs typeface="Erica One"/>
                <a:sym typeface="Erica One"/>
              </a:rPr>
              <a:t>What was the League of Nations?</a:t>
            </a:r>
          </a:p>
        </p:txBody>
      </p:sp>
      <p:sp>
        <p:nvSpPr>
          <p:cNvPr id="169" name="Shape 169"/>
          <p:cNvSpPr txBox="1"/>
          <p:nvPr/>
        </p:nvSpPr>
        <p:spPr>
          <a:xfrm>
            <a:off x="723891" y="2271424"/>
            <a:ext cx="4966057" cy="41682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His fourteenth point included the idea of creating a </a:t>
            </a:r>
            <a:r>
              <a:rPr b="1" lang="en-US" sz="24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League of Nations</a:t>
            </a:r>
            <a: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an international organization designed to </a:t>
            </a:r>
            <a:r>
              <a:rPr b="1" lang="en-US" sz="24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resolve disputes between nations</a:t>
            </a:r>
            <a: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and </a:t>
            </a:r>
            <a:r>
              <a:rPr b="1" lang="en-US" sz="24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avoid future wars</a:t>
            </a:r>
            <a: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.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 </a:t>
            </a:r>
          </a:p>
        </p:txBody>
      </p:sp>
      <p:pic>
        <p:nvPicPr>
          <p:cNvPr id="170" name="Shape 1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19800" y="2317750"/>
            <a:ext cx="3301999" cy="2463799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3">
            <a:alphaModFix/>
          </a:blip>
          <a:stretch>
            <a:fillRect b="0" l="0" r="0" t="0"/>
          </a:stretch>
        </a:blip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/>
          <p:nvPr/>
        </p:nvSpPr>
        <p:spPr>
          <a:xfrm>
            <a:off x="1625600" y="228600"/>
            <a:ext cx="68325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00000"/>
                </a:solidFill>
                <a:latin typeface="Erica One"/>
                <a:ea typeface="Erica One"/>
                <a:cs typeface="Erica One"/>
                <a:sym typeface="Erica One"/>
              </a:rPr>
              <a:t>What did the other three want?</a:t>
            </a:r>
          </a:p>
        </p:txBody>
      </p:sp>
      <p:sp>
        <p:nvSpPr>
          <p:cNvPr id="176" name="Shape 176"/>
          <p:cNvSpPr txBox="1"/>
          <p:nvPr/>
        </p:nvSpPr>
        <p:spPr>
          <a:xfrm>
            <a:off x="4701992" y="1993847"/>
            <a:ext cx="4486505" cy="4676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Unfortunately the other three of the Big Four </a:t>
            </a:r>
            <a:r>
              <a:rPr b="1" lang="en-US" sz="24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rejected</a:t>
            </a:r>
            <a: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most of Wilson’s positive ideas.  Instead they wanted to </a:t>
            </a:r>
            <a:r>
              <a:rPr b="1" lang="en-US" sz="24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weaken Germany</a:t>
            </a:r>
            <a: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and maintain or enhance their own standing in the world.  Their ideas prevailed and the final format of the Treaty of Versailles (1919) was structured to </a:t>
            </a:r>
            <a:r>
              <a:rPr b="1" lang="en-US" sz="24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punish Germany</a:t>
            </a:r>
            <a: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.  </a:t>
            </a:r>
          </a:p>
        </p:txBody>
      </p:sp>
      <p:pic>
        <p:nvPicPr>
          <p:cNvPr id="177" name="Shape 1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9100" y="1028700"/>
            <a:ext cx="4061714" cy="535152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3">
            <a:alphaModFix/>
          </a:blip>
          <a:stretch>
            <a:fillRect b="0" l="0" r="0" t="0"/>
          </a:stretch>
        </a:blip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/>
          <p:nvPr/>
        </p:nvSpPr>
        <p:spPr>
          <a:xfrm>
            <a:off x="1752600" y="76200"/>
            <a:ext cx="68325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00000"/>
                </a:solidFill>
                <a:latin typeface="Erica One"/>
                <a:ea typeface="Erica One"/>
                <a:cs typeface="Erica One"/>
                <a:sym typeface="Erica One"/>
              </a:rPr>
              <a:t>What provisions did the Treaty make </a:t>
            </a:r>
            <a:br>
              <a:rPr lang="en-US" sz="1800">
                <a:solidFill>
                  <a:srgbClr val="000000"/>
                </a:solidFill>
                <a:latin typeface="Erica One"/>
                <a:ea typeface="Erica One"/>
                <a:cs typeface="Erica One"/>
                <a:sym typeface="Erica One"/>
              </a:rPr>
            </a:br>
            <a:r>
              <a:rPr lang="en-US" sz="1800">
                <a:solidFill>
                  <a:srgbClr val="000000"/>
                </a:solidFill>
                <a:latin typeface="Erica One"/>
                <a:ea typeface="Erica One"/>
                <a:cs typeface="Erica One"/>
                <a:sym typeface="Erica One"/>
              </a:rPr>
              <a:t>for Germany?</a:t>
            </a:r>
          </a:p>
        </p:txBody>
      </p:sp>
      <p:sp>
        <p:nvSpPr>
          <p:cNvPr id="183" name="Shape 183"/>
          <p:cNvSpPr txBox="1"/>
          <p:nvPr/>
        </p:nvSpPr>
        <p:spPr>
          <a:xfrm>
            <a:off x="520591" y="1600200"/>
            <a:ext cx="5995938" cy="51662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The Treaty of Versailles included the “</a:t>
            </a:r>
            <a:r>
              <a:rPr b="1" lang="en-US" sz="24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War Guilt Clause</a:t>
            </a:r>
            <a: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” in which Germany was forced to </a:t>
            </a:r>
            <a:r>
              <a:rPr b="1" lang="en-US" sz="24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accept responsibility for starting the war</a:t>
            </a:r>
            <a: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.  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9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Further they had to </a:t>
            </a:r>
            <a:r>
              <a:rPr b="1" lang="en-US" sz="24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pay reparations</a:t>
            </a:r>
            <a: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and </a:t>
            </a:r>
            <a:r>
              <a:rPr b="1" lang="en-US" sz="24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accept military restrictions</a:t>
            </a:r>
            <a: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like limiting their army to 100,000 soldiers with no air force or </a:t>
            </a:r>
            <a:b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submarines.   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9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They also had to </a:t>
            </a:r>
            <a:r>
              <a:rPr b="1" lang="en-US" sz="24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demilitarize the Rhineland</a:t>
            </a:r>
            <a: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and </a:t>
            </a:r>
            <a:r>
              <a:rPr b="1" lang="en-US" sz="24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lost territories</a:t>
            </a:r>
            <a: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(both internally such as Alsace-Lorraine and all overseas possessions).  </a:t>
            </a:r>
          </a:p>
        </p:txBody>
      </p:sp>
      <p:pic>
        <p:nvPicPr>
          <p:cNvPr id="184" name="Shape 1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4650" y="1098550"/>
            <a:ext cx="2730500" cy="2971799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</p:pic>
      <p:pic>
        <p:nvPicPr>
          <p:cNvPr id="185" name="Shape 18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27800" y="4298950"/>
            <a:ext cx="3245865" cy="2198496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3">
            <a:alphaModFix/>
          </a:blip>
          <a:stretch>
            <a:fillRect b="0" l="0" r="0" t="0"/>
          </a:stretch>
        </a:blip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/>
          <p:nvPr/>
        </p:nvSpPr>
        <p:spPr>
          <a:xfrm>
            <a:off x="1625600" y="228600"/>
            <a:ext cx="68325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00000"/>
                </a:solidFill>
                <a:latin typeface="Erica One"/>
                <a:ea typeface="Erica One"/>
                <a:cs typeface="Erica One"/>
                <a:sym typeface="Erica One"/>
              </a:rPr>
              <a:t>What was the outcome of the Treaty?</a:t>
            </a:r>
          </a:p>
        </p:txBody>
      </p:sp>
      <p:sp>
        <p:nvSpPr>
          <p:cNvPr id="191" name="Shape 191"/>
          <p:cNvSpPr txBox="1"/>
          <p:nvPr/>
        </p:nvSpPr>
        <p:spPr>
          <a:xfrm>
            <a:off x="4478908" y="1647485"/>
            <a:ext cx="4959695" cy="5772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This emphasis on the punishment of Germany led to a foundation that would contribute to their economic and political instability to come.  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9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That instability would eventually </a:t>
            </a:r>
            <a:r>
              <a:rPr b="1" lang="en-US" sz="24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contribute to the outbreak of WW2</a:t>
            </a:r>
            <a: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.  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9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Furthermore, </a:t>
            </a:r>
            <a:r>
              <a:rPr b="1" lang="en-US" sz="24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Russia</a:t>
            </a:r>
            <a: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and other nations were denied a seat at Versailles and this </a:t>
            </a:r>
            <a:r>
              <a:rPr b="1" lang="en-US" sz="24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lack of cohesiveness</a:t>
            </a:r>
            <a: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contributed to the inability of the Treaty to provide stability and prevent future wars.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 </a:t>
            </a:r>
          </a:p>
        </p:txBody>
      </p:sp>
      <p:pic>
        <p:nvPicPr>
          <p:cNvPr id="192" name="Shape 1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6400" y="2451100"/>
            <a:ext cx="4067936" cy="2589276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3">
            <a:alphaModFix/>
          </a:blip>
          <a:stretch>
            <a:fillRect b="0" l="0" r="0" t="0"/>
          </a:stretch>
        </a:blip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/>
          <p:nvPr/>
        </p:nvSpPr>
        <p:spPr>
          <a:xfrm>
            <a:off x="2146300" y="203200"/>
            <a:ext cx="5867400" cy="507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7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Independent Practice</a:t>
            </a:r>
          </a:p>
        </p:txBody>
      </p:sp>
      <p:sp>
        <p:nvSpPr>
          <p:cNvPr id="198" name="Shape 198"/>
          <p:cNvSpPr txBox="1"/>
          <p:nvPr/>
        </p:nvSpPr>
        <p:spPr>
          <a:xfrm>
            <a:off x="584500" y="1460700"/>
            <a:ext cx="9178800" cy="4626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3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</a:t>
            </a:r>
            <a:r>
              <a:rPr b="1" lang="en-US" sz="3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ctivity: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i="1" lang="en-US" sz="3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Imagine you are a reporter during the end of World War I. Create a newspaper article announcing the signing of the Treaty of Versailles.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32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3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You should include:</a:t>
            </a:r>
          </a:p>
          <a:p>
            <a:pPr indent="-50800" lvl="0" marL="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 Narrow"/>
              <a:buAutoNum type="arabicPeriod"/>
            </a:pPr>
            <a:r>
              <a:rPr lang="en-US" sz="3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A description of the 14 Point Plan</a:t>
            </a:r>
          </a:p>
          <a:p>
            <a:pPr indent="-50800" lvl="0" marL="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 Narrow"/>
              <a:buAutoNum type="arabicPeriod"/>
            </a:pPr>
            <a:r>
              <a:rPr lang="en-US" sz="3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 The decisions made at the Treaty of Versailles </a:t>
            </a:r>
          </a:p>
          <a:p>
            <a:pPr indent="-50800" lvl="0" marL="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 Narrow"/>
              <a:buAutoNum type="arabicPeriod"/>
            </a:pPr>
            <a:r>
              <a:rPr lang="en-US" sz="3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The differences between what was ultimately decided at</a:t>
            </a:r>
          </a:p>
          <a:p>
            <a:pPr indent="457200" lvl="0" marL="457200" marR="0" rtl="0" algn="l">
              <a:spcBef>
                <a:spcPts val="0"/>
              </a:spcBef>
              <a:buNone/>
            </a:pPr>
            <a:r>
              <a:rPr lang="en-US" sz="3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the Treaty of Versailles and Woodrow Wilson's ideas</a:t>
            </a:r>
          </a:p>
          <a:p>
            <a:pPr indent="457200" lvl="0" marL="457200" marR="0" rtl="0" algn="l">
              <a:spcBef>
                <a:spcPts val="0"/>
              </a:spcBef>
              <a:buNone/>
            </a:pPr>
            <a:r>
              <a:rPr lang="en-US" sz="3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included within the 14 Point Plan</a:t>
            </a:r>
          </a:p>
          <a:p>
            <a:pPr indent="-50800" lvl="0" marL="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 Narrow"/>
              <a:buAutoNum type="arabicPeriod"/>
            </a:pPr>
            <a:r>
              <a:rPr lang="en-US" sz="3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A visual representation of the event</a:t>
            </a:r>
          </a:p>
          <a:p>
            <a:pPr indent="-50800" lvl="0" marL="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 Narrow"/>
              <a:buAutoNum type="arabicPeriod"/>
            </a:pPr>
            <a:r>
              <a:rPr lang="en-US" sz="3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The impact of the Treaty of Versailles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32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3">
            <a:alphaModFix/>
          </a:blip>
          <a:stretch>
            <a:fillRect b="0" l="0" r="0" t="0"/>
          </a:stretch>
        </a:blip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/>
          <p:nvPr/>
        </p:nvSpPr>
        <p:spPr>
          <a:xfrm>
            <a:off x="1651000" y="50800"/>
            <a:ext cx="68325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00000"/>
                </a:solidFill>
                <a:latin typeface="Erica One"/>
                <a:ea typeface="Erica One"/>
                <a:cs typeface="Erica One"/>
                <a:sym typeface="Erica One"/>
              </a:rPr>
              <a:t>Why didn’t the League of Nations </a:t>
            </a:r>
            <a:br>
              <a:rPr lang="en-US" sz="1800">
                <a:solidFill>
                  <a:srgbClr val="000000"/>
                </a:solidFill>
                <a:latin typeface="Erica One"/>
                <a:ea typeface="Erica One"/>
                <a:cs typeface="Erica One"/>
                <a:sym typeface="Erica One"/>
              </a:rPr>
            </a:br>
            <a:r>
              <a:rPr lang="en-US" sz="1800">
                <a:solidFill>
                  <a:srgbClr val="000000"/>
                </a:solidFill>
                <a:latin typeface="Erica One"/>
                <a:ea typeface="Erica One"/>
                <a:cs typeface="Erica One"/>
                <a:sym typeface="Erica One"/>
              </a:rPr>
              <a:t>work?</a:t>
            </a:r>
          </a:p>
        </p:txBody>
      </p:sp>
      <p:sp>
        <p:nvSpPr>
          <p:cNvPr id="204" name="Shape 204"/>
          <p:cNvSpPr txBox="1"/>
          <p:nvPr/>
        </p:nvSpPr>
        <p:spPr>
          <a:xfrm>
            <a:off x="647700" y="1054100"/>
            <a:ext cx="6172199" cy="43397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The League of Nations (supposedly the crowning </a:t>
            </a:r>
            <a:br>
              <a:rPr lang="en-US"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achievement of the Treaty of Versailles) proved to be </a:t>
            </a:r>
            <a:br>
              <a:rPr lang="en-US"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1" lang="en-US" sz="18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ineffectual</a:t>
            </a:r>
            <a:r>
              <a:rPr lang="en-US"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in its goal of world peace.  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Its plan was weak and unstructured and the body was </a:t>
            </a:r>
            <a:br>
              <a:rPr lang="en-US"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not given the necessary components to be effective.  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The </a:t>
            </a:r>
            <a:r>
              <a:rPr b="1" lang="en-US" sz="18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United States </a:t>
            </a:r>
            <a:r>
              <a:rPr lang="en-US"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chose not join, while </a:t>
            </a:r>
            <a:r>
              <a:rPr b="1" lang="en-US" sz="18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Germany</a:t>
            </a:r>
            <a:r>
              <a:rPr lang="en-US"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and </a:t>
            </a:r>
            <a:r>
              <a:rPr b="1" lang="en-US" sz="18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Russia</a:t>
            </a:r>
            <a:r>
              <a:rPr lang="en-US"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were not allowed to join (Germany was allowed in 1926, but then withdrew in 1933 and the </a:t>
            </a:r>
            <a:br>
              <a:rPr lang="en-US"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Soviet Union didn’t officially join until 1934).  </a:t>
            </a:r>
            <a:r>
              <a:rPr b="1" lang="en-US" sz="18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Japan</a:t>
            </a:r>
            <a:r>
              <a:rPr lang="en-US"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and </a:t>
            </a:r>
            <a:r>
              <a:rPr b="1" lang="en-US" sz="18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Italy,</a:t>
            </a:r>
            <a:r>
              <a:rPr lang="en-US"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who were charter members, withdrew (in 1933 and 1937).  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Without the major powers present, the League had no </a:t>
            </a:r>
            <a:br>
              <a:rPr lang="en-US"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1" lang="en-US" sz="18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authority</a:t>
            </a:r>
            <a:r>
              <a:rPr lang="en-US"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or influence in these nations.  </a:t>
            </a:r>
          </a:p>
        </p:txBody>
      </p:sp>
      <p:pic>
        <p:nvPicPr>
          <p:cNvPr id="205" name="Shape 2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81800" y="1917700"/>
            <a:ext cx="2873120" cy="3657219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3">
            <a:alphaModFix/>
          </a:blip>
          <a:stretch>
            <a:fillRect b="0" l="0" r="0" t="0"/>
          </a:stretch>
        </a:blip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/>
          <p:nvPr/>
        </p:nvSpPr>
        <p:spPr>
          <a:xfrm>
            <a:off x="1638300" y="50800"/>
            <a:ext cx="68325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00000"/>
                </a:solidFill>
                <a:latin typeface="Erica One"/>
                <a:ea typeface="Erica One"/>
                <a:cs typeface="Erica One"/>
                <a:sym typeface="Erica One"/>
              </a:rPr>
              <a:t>What other weaknesses existed in the </a:t>
            </a:r>
            <a:br>
              <a:rPr lang="en-US" sz="1800">
                <a:solidFill>
                  <a:srgbClr val="000000"/>
                </a:solidFill>
                <a:latin typeface="Erica One"/>
                <a:ea typeface="Erica One"/>
                <a:cs typeface="Erica One"/>
                <a:sym typeface="Erica One"/>
              </a:rPr>
            </a:br>
            <a:r>
              <a:rPr lang="en-US" sz="1800">
                <a:solidFill>
                  <a:srgbClr val="000000"/>
                </a:solidFill>
                <a:latin typeface="Erica One"/>
                <a:ea typeface="Erica One"/>
                <a:cs typeface="Erica One"/>
                <a:sym typeface="Erica One"/>
              </a:rPr>
              <a:t>League of Nations?</a:t>
            </a:r>
          </a:p>
        </p:txBody>
      </p:sp>
      <p:sp>
        <p:nvSpPr>
          <p:cNvPr id="211" name="Shape 211"/>
          <p:cNvSpPr txBox="1"/>
          <p:nvPr/>
        </p:nvSpPr>
        <p:spPr>
          <a:xfrm>
            <a:off x="431800" y="1625600"/>
            <a:ext cx="5029199" cy="34155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Another weakness was that the League </a:t>
            </a:r>
            <a:br>
              <a:rPr lang="en-US" sz="1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1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had no power to </a:t>
            </a:r>
            <a:r>
              <a:rPr b="1" lang="en-US" sz="19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enforce its directives</a:t>
            </a:r>
            <a:r>
              <a:rPr lang="en-US" sz="1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beyond </a:t>
            </a:r>
            <a:r>
              <a:rPr b="1" lang="en-US" sz="19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moral persuasion</a:t>
            </a:r>
            <a:r>
              <a:rPr lang="en-US" sz="1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.  In theory the League could wage war, but it would </a:t>
            </a:r>
            <a:br>
              <a:rPr lang="en-US" sz="1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1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have to use </a:t>
            </a:r>
            <a:r>
              <a:rPr b="1" lang="en-US" sz="19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volunteer troops</a:t>
            </a:r>
            <a:r>
              <a:rPr lang="en-US" sz="1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from member nations. 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9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The third weakness of the League was </a:t>
            </a:r>
            <a:br>
              <a:rPr lang="en-US" sz="1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1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that it required </a:t>
            </a:r>
            <a:r>
              <a:rPr b="1" lang="en-US" sz="19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unanimous consent</a:t>
            </a:r>
            <a:r>
              <a:rPr lang="en-US" sz="1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for decisions, which was almost impossible </a:t>
            </a:r>
            <a:br>
              <a:rPr lang="en-US" sz="1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1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to get. 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 </a:t>
            </a:r>
          </a:p>
        </p:txBody>
      </p:sp>
      <p:pic>
        <p:nvPicPr>
          <p:cNvPr id="212" name="Shape 2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24500" y="1333500"/>
            <a:ext cx="4121023" cy="482219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3">
            <a:alphaModFix/>
          </a:blip>
          <a:stretch>
            <a:fillRect b="0" l="0" r="0" t="0"/>
          </a:stretch>
        </a:blip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/>
          <p:nvPr/>
        </p:nvSpPr>
        <p:spPr>
          <a:xfrm>
            <a:off x="1625600" y="228600"/>
            <a:ext cx="6832599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600">
                <a:solidFill>
                  <a:srgbClr val="000000"/>
                </a:solidFill>
                <a:latin typeface="Erica One"/>
                <a:ea typeface="Erica One"/>
                <a:cs typeface="Erica One"/>
                <a:sym typeface="Erica One"/>
              </a:rPr>
              <a:t>You decide...</a:t>
            </a:r>
          </a:p>
        </p:txBody>
      </p:sp>
      <p:sp>
        <p:nvSpPr>
          <p:cNvPr id="218" name="Shape 218"/>
          <p:cNvSpPr txBox="1"/>
          <p:nvPr/>
        </p:nvSpPr>
        <p:spPr>
          <a:xfrm>
            <a:off x="653575" y="2082693"/>
            <a:ext cx="3705521" cy="44338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4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Political boundaries</a:t>
            </a:r>
            <a: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still remained an issue.  Wilson had tried to propose self-determination in forming international borders.  The principle was only used selectively and usually to benefit the </a:t>
            </a:r>
            <a:r>
              <a:rPr b="1" lang="en-US" sz="24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Allied Powers</a:t>
            </a:r>
            <a: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. </a:t>
            </a:r>
            <a:r>
              <a:rPr lang="en-US" sz="1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 </a:t>
            </a:r>
          </a:p>
        </p:txBody>
      </p:sp>
      <p:pic>
        <p:nvPicPr>
          <p:cNvPr id="219" name="Shape 2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05300" y="1574800"/>
            <a:ext cx="5407279" cy="4120134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3">
            <a:alphaModFix/>
          </a:blip>
          <a:stretch>
            <a:fillRect b="0" l="0" r="0" t="0"/>
          </a:stretch>
        </a:blip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/>
          <p:nvPr/>
        </p:nvSpPr>
        <p:spPr>
          <a:xfrm>
            <a:off x="1625600" y="228600"/>
            <a:ext cx="6832599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600">
                <a:solidFill>
                  <a:srgbClr val="000000"/>
                </a:solidFill>
                <a:latin typeface="Erica One"/>
                <a:ea typeface="Erica One"/>
                <a:cs typeface="Erica One"/>
                <a:sym typeface="Erica One"/>
              </a:rPr>
              <a:t>you decide again...</a:t>
            </a:r>
          </a:p>
        </p:txBody>
      </p:sp>
      <p:sp>
        <p:nvSpPr>
          <p:cNvPr id="225" name="Shape 225"/>
          <p:cNvSpPr txBox="1"/>
          <p:nvPr/>
        </p:nvSpPr>
        <p:spPr>
          <a:xfrm>
            <a:off x="538237" y="1815997"/>
            <a:ext cx="5040045" cy="52387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Boundaries changed even more when the </a:t>
            </a:r>
            <a:r>
              <a:rPr b="1" lang="en-US" sz="24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Austro-Hungarian</a:t>
            </a:r>
            <a: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and </a:t>
            </a:r>
            <a:r>
              <a:rPr b="1" lang="en-US" sz="24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Ottoman Empires</a:t>
            </a:r>
            <a: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were </a:t>
            </a:r>
            <a:r>
              <a:rPr b="1" lang="en-US" sz="24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broken up</a:t>
            </a:r>
            <a: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.  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9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Po</a:t>
            </a:r>
            <a:r>
              <a:rPr b="1" lang="en-US" sz="24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land</a:t>
            </a:r>
            <a: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was created and both </a:t>
            </a:r>
            <a:r>
              <a:rPr b="1" lang="en-US" sz="24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Germany</a:t>
            </a:r>
            <a: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and </a:t>
            </a:r>
            <a:r>
              <a:rPr b="1" lang="en-US" sz="24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Russia</a:t>
            </a:r>
            <a: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lost territory due to the </a:t>
            </a:r>
            <a:r>
              <a:rPr b="1" lang="en-US" sz="24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Treaty</a:t>
            </a:r>
            <a: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1" lang="en-US" sz="24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of Brest-Litovsk</a:t>
            </a:r>
            <a: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(separate treaty between Germany and Russia in 1917).  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9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The Soviets did gain some of this territory back</a:t>
            </a:r>
            <a:r>
              <a:rPr lang="en-US" sz="1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.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</a:p>
        </p:txBody>
      </p:sp>
      <p:pic>
        <p:nvPicPr>
          <p:cNvPr id="226" name="Shape 2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8950" y="1676400"/>
            <a:ext cx="4068825" cy="4004564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3">
            <a:alphaModFix/>
          </a:blip>
          <a:stretch>
            <a:fillRect b="0" l="0" r="0" t="0"/>
          </a:stretch>
        </a:blip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/>
          <p:nvPr/>
        </p:nvSpPr>
        <p:spPr>
          <a:xfrm>
            <a:off x="2603500" y="177800"/>
            <a:ext cx="4953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700">
                <a:latin typeface="Tahoma"/>
                <a:ea typeface="Tahoma"/>
                <a:cs typeface="Tahoma"/>
                <a:sym typeface="Tahoma"/>
              </a:rPr>
              <a:t>Versailles</a:t>
            </a:r>
          </a:p>
        </p:txBody>
      </p:sp>
      <p:pic>
        <p:nvPicPr>
          <p:cNvPr id="117" name="Shape 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75" y="1575350"/>
            <a:ext cx="10044849" cy="674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3">
            <a:alphaModFix/>
          </a:blip>
          <a:stretch>
            <a:fillRect b="0" l="0" r="0" t="0"/>
          </a:stretch>
        </a:blip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/>
          <p:nvPr/>
        </p:nvSpPr>
        <p:spPr>
          <a:xfrm>
            <a:off x="2603500" y="177800"/>
            <a:ext cx="4953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700">
                <a:latin typeface="Tahoma"/>
                <a:ea typeface="Tahoma"/>
                <a:cs typeface="Tahoma"/>
                <a:sym typeface="Tahoma"/>
              </a:rPr>
              <a:t>Versailles</a:t>
            </a:r>
          </a:p>
        </p:txBody>
      </p:sp>
      <p:pic>
        <p:nvPicPr>
          <p:cNvPr id="123" name="Shape 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136650"/>
            <a:ext cx="10159999" cy="7619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3">
            <a:alphaModFix/>
          </a:blip>
          <a:stretch>
            <a:fillRect b="0" l="0" r="0" t="0"/>
          </a:stretch>
        </a:blip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/>
        </p:nvSpPr>
        <p:spPr>
          <a:xfrm>
            <a:off x="2603500" y="177800"/>
            <a:ext cx="4953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700">
                <a:latin typeface="Tahoma"/>
                <a:ea typeface="Tahoma"/>
                <a:cs typeface="Tahoma"/>
                <a:sym typeface="Tahoma"/>
              </a:rPr>
              <a:t>Versailles</a:t>
            </a:r>
          </a:p>
        </p:txBody>
      </p:sp>
      <p:pic>
        <p:nvPicPr>
          <p:cNvPr id="129" name="Shape 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14155"/>
            <a:ext cx="10159997" cy="6745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3">
            <a:alphaModFix/>
          </a:blip>
          <a:stretch>
            <a:fillRect b="0" l="0" r="0" t="0"/>
          </a:stretch>
        </a:blip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/>
        </p:nvSpPr>
        <p:spPr>
          <a:xfrm>
            <a:off x="2603500" y="177800"/>
            <a:ext cx="4953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700">
                <a:latin typeface="Tahoma"/>
                <a:ea typeface="Tahoma"/>
                <a:cs typeface="Tahoma"/>
                <a:sym typeface="Tahoma"/>
              </a:rPr>
              <a:t>Versailles</a:t>
            </a:r>
          </a:p>
        </p:txBody>
      </p:sp>
      <p:pic>
        <p:nvPicPr>
          <p:cNvPr id="135" name="Shape 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175" y="1450450"/>
            <a:ext cx="9784274" cy="704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3">
            <a:alphaModFix/>
          </a:blip>
          <a:stretch>
            <a:fillRect b="0" l="0" r="0" t="0"/>
          </a:stretch>
        </a:blip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/>
        </p:nvSpPr>
        <p:spPr>
          <a:xfrm>
            <a:off x="1625600" y="228600"/>
            <a:ext cx="68325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00000"/>
                </a:solidFill>
                <a:latin typeface="Erica One"/>
                <a:ea typeface="Erica One"/>
                <a:cs typeface="Erica One"/>
                <a:sym typeface="Erica One"/>
              </a:rPr>
              <a:t>What were the major effects of WWI?</a:t>
            </a:r>
          </a:p>
        </p:txBody>
      </p:sp>
      <p:sp>
        <p:nvSpPr>
          <p:cNvPr id="141" name="Shape 141"/>
          <p:cNvSpPr txBox="1"/>
          <p:nvPr/>
        </p:nvSpPr>
        <p:spPr>
          <a:xfrm>
            <a:off x="2062096" y="5099667"/>
            <a:ext cx="5754891" cy="21277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0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The major effects of WWI were </a:t>
            </a:r>
            <a:r>
              <a:rPr b="1" lang="en-US" sz="30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diplomatic solutions</a:t>
            </a:r>
            <a:r>
              <a:rPr lang="en-US" sz="30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(peace talks with world leaders), </a:t>
            </a:r>
            <a:r>
              <a:rPr b="1" lang="en-US" sz="30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geographic and political changes</a:t>
            </a:r>
            <a:r>
              <a:rPr lang="en-US" sz="30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and </a:t>
            </a:r>
            <a:r>
              <a:rPr b="1" lang="en-US" sz="30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major economic consequences</a:t>
            </a:r>
            <a:r>
              <a:rPr lang="en-US" sz="30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.  </a:t>
            </a:r>
          </a:p>
        </p:txBody>
      </p:sp>
      <p:pic>
        <p:nvPicPr>
          <p:cNvPr id="142" name="Shape 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03958" y="1592217"/>
            <a:ext cx="4926062" cy="2988173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3">
            <a:alphaModFix/>
          </a:blip>
          <a:stretch>
            <a:fillRect b="0" l="0" r="0" t="0"/>
          </a:stretch>
        </a:blip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/>
        </p:nvSpPr>
        <p:spPr>
          <a:xfrm>
            <a:off x="1625600" y="228600"/>
            <a:ext cx="68325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00000"/>
                </a:solidFill>
                <a:latin typeface="Erica One"/>
                <a:ea typeface="Erica One"/>
                <a:cs typeface="Erica One"/>
                <a:sym typeface="Erica One"/>
              </a:rPr>
              <a:t>What was the treaty of WWI?</a:t>
            </a:r>
          </a:p>
        </p:txBody>
      </p:sp>
      <p:sp>
        <p:nvSpPr>
          <p:cNvPr id="148" name="Shape 148"/>
          <p:cNvSpPr txBox="1"/>
          <p:nvPr/>
        </p:nvSpPr>
        <p:spPr>
          <a:xfrm>
            <a:off x="4945898" y="2078551"/>
            <a:ext cx="4419599" cy="36882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0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The major peace treaty of World War I was the </a:t>
            </a:r>
            <a:r>
              <a:rPr b="1" lang="en-US" sz="30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Treaty of Versailles</a:t>
            </a:r>
            <a:r>
              <a:rPr lang="en-US" sz="30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(named for the Palace where it was signed).  Leaders of the countries who contributed to World War I met in a conference to determine the </a:t>
            </a:r>
            <a:r>
              <a:rPr b="1" lang="en-US" sz="30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terms of the treaty.</a:t>
            </a:r>
          </a:p>
        </p:txBody>
      </p:sp>
      <p:pic>
        <p:nvPicPr>
          <p:cNvPr id="149" name="Shape 1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6900" y="2159000"/>
            <a:ext cx="4364608" cy="3346704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3">
            <a:alphaModFix/>
          </a:blip>
          <a:stretch>
            <a:fillRect b="0" l="0" r="0" t="0"/>
          </a:stretch>
        </a:blip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/>
          <p:nvPr/>
        </p:nvSpPr>
        <p:spPr>
          <a:xfrm>
            <a:off x="1625600" y="228600"/>
            <a:ext cx="68325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00000"/>
                </a:solidFill>
                <a:latin typeface="Erica One"/>
                <a:ea typeface="Erica One"/>
                <a:cs typeface="Erica One"/>
                <a:sym typeface="Erica One"/>
              </a:rPr>
              <a:t>Who were the Big Four?</a:t>
            </a:r>
          </a:p>
        </p:txBody>
      </p:sp>
      <p:sp>
        <p:nvSpPr>
          <p:cNvPr id="155" name="Shape 155"/>
          <p:cNvSpPr txBox="1"/>
          <p:nvPr/>
        </p:nvSpPr>
        <p:spPr>
          <a:xfrm>
            <a:off x="723904" y="2309901"/>
            <a:ext cx="4419603" cy="34313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0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The talks were led by the </a:t>
            </a:r>
            <a:r>
              <a:rPr b="1" lang="en-US" sz="30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Big Four</a:t>
            </a:r>
            <a:r>
              <a:rPr lang="en-US" sz="30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(representatives of the </a:t>
            </a:r>
            <a:r>
              <a:rPr b="1" lang="en-US" sz="30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U.S., Great Britain, France, and Italy</a:t>
            </a:r>
            <a:r>
              <a:rPr lang="en-US" sz="30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).  Their main focus was to correct the many problems that had led to the Great War and bring about </a:t>
            </a:r>
            <a:r>
              <a:rPr b="1" lang="en-US" sz="30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lasting peace</a:t>
            </a:r>
            <a:r>
              <a:rPr lang="en-US" sz="30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. </a:t>
            </a:r>
            <a:r>
              <a:rPr lang="en-US" sz="1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</a:p>
        </p:txBody>
      </p:sp>
      <p:pic>
        <p:nvPicPr>
          <p:cNvPr id="156" name="Shape 1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48158" y="2337378"/>
            <a:ext cx="3149498" cy="257799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3">
            <a:alphaModFix/>
          </a:blip>
          <a:stretch>
            <a:fillRect b="0" l="0" r="0" t="0"/>
          </a:stretch>
        </a:blip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/>
          <p:nvPr/>
        </p:nvSpPr>
        <p:spPr>
          <a:xfrm>
            <a:off x="1625600" y="228600"/>
            <a:ext cx="68325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00000"/>
                </a:solidFill>
                <a:latin typeface="Erica One"/>
                <a:ea typeface="Erica One"/>
                <a:cs typeface="Erica One"/>
                <a:sym typeface="Erica One"/>
              </a:rPr>
              <a:t>What was Wilson’s plan?</a:t>
            </a:r>
          </a:p>
        </p:txBody>
      </p:sp>
      <p:sp>
        <p:nvSpPr>
          <p:cNvPr id="162" name="Shape 162"/>
          <p:cNvSpPr txBox="1"/>
          <p:nvPr/>
        </p:nvSpPr>
        <p:spPr>
          <a:xfrm>
            <a:off x="558800" y="1358900"/>
            <a:ext cx="5283200" cy="36009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President Wilson wanted the basis of the Treaty to address the </a:t>
            </a:r>
            <a:r>
              <a:rPr b="1" lang="en-US" sz="24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causes of the war</a:t>
            </a:r>
            <a: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and his </a:t>
            </a:r>
            <a:r>
              <a:rPr b="1"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Fourteen Point</a:t>
            </a:r>
            <a: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proposal contained many ideas directly intended to undo the M.A.I.N causes. 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9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Examples are no </a:t>
            </a:r>
            <a:r>
              <a:rPr b="1" lang="en-US" sz="24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military build-up, no secret alliances</a:t>
            </a:r>
            <a: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and the right to </a:t>
            </a:r>
            <a:r>
              <a:rPr b="1" lang="en-US" sz="24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self-determination</a:t>
            </a:r>
            <a: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.  Self-Determination is the </a:t>
            </a:r>
            <a:r>
              <a:rPr b="1" lang="en-US" sz="24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ability of a group to decide which state they want to be in</a:t>
            </a:r>
            <a: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.  This would avoid the resentment Serbia and other nations had towards their imperial leaders.  </a:t>
            </a:r>
          </a:p>
        </p:txBody>
      </p:sp>
      <p:pic>
        <p:nvPicPr>
          <p:cNvPr id="163" name="Shape 1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61100" y="1384300"/>
            <a:ext cx="3098037" cy="4803902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